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</p:sldIdLst>
  <p:sldSz cx="10693400" cy="7556500"/>
  <p:notesSz cx="6858000" cy="9144000"/>
  <p:embeddedFontLst>
    <p:embeddedFont>
      <p:font typeface="Lilita One" charset="1" panose="02000000000000000000"/>
      <p:regular r:id="rId9"/>
    </p:embeddedFont>
    <p:embeddedFont>
      <p:font typeface="Canva Sans Bold" charset="1" panose="020B0803030501040103"/>
      <p:regular r:id="rId10"/>
    </p:embeddedFont>
    <p:embeddedFont>
      <p:font typeface="Arial Bold" charset="1" panose="020B0704020202020204"/>
      <p:regular r:id="rId11"/>
    </p:embeddedFont>
    <p:embeddedFont>
      <p:font typeface="Arial" charset="1" panose="020B0604020202020204"/>
      <p:regular r:id="rId12"/>
    </p:embeddedFont>
    <p:embeddedFont>
      <p:font typeface="Comic Sans" charset="1" panose="03000702030302020204"/>
      <p:regular r:id="rId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12" Target="../media/image11.png" Type="http://schemas.openxmlformats.org/officeDocument/2006/relationships/image"/><Relationship Id="rId13" Target="../media/image12.svg" Type="http://schemas.openxmlformats.org/officeDocument/2006/relationships/image"/><Relationship Id="rId14" Target="../media/image13.png" Type="http://schemas.openxmlformats.org/officeDocument/2006/relationships/image"/><Relationship Id="rId15" Target="../media/image14.svg" Type="http://schemas.openxmlformats.org/officeDocument/2006/relationships/image"/><Relationship Id="rId16" Target="../media/image15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12" Target="../media/image11.png" Type="http://schemas.openxmlformats.org/officeDocument/2006/relationships/image"/><Relationship Id="rId13" Target="../media/image12.svg" Type="http://schemas.openxmlformats.org/officeDocument/2006/relationships/image"/><Relationship Id="rId14" Target="../media/image13.png" Type="http://schemas.openxmlformats.org/officeDocument/2006/relationships/image"/><Relationship Id="rId15" Target="../media/image14.svg" Type="http://schemas.openxmlformats.org/officeDocument/2006/relationships/image"/><Relationship Id="rId16" Target="../media/image15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12" Target="../media/image11.png" Type="http://schemas.openxmlformats.org/officeDocument/2006/relationships/image"/><Relationship Id="rId13" Target="../media/image12.svg" Type="http://schemas.openxmlformats.org/officeDocument/2006/relationships/image"/><Relationship Id="rId14" Target="../media/image13.png" Type="http://schemas.openxmlformats.org/officeDocument/2006/relationships/image"/><Relationship Id="rId15" Target="../media/image14.svg" Type="http://schemas.openxmlformats.org/officeDocument/2006/relationships/image"/><Relationship Id="rId16" Target="../media/image16.png" Type="http://schemas.openxmlformats.org/officeDocument/2006/relationships/image"/><Relationship Id="rId17" Target="../media/image15.pn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066078" y="-223329"/>
            <a:ext cx="4625922" cy="1408979"/>
          </a:xfrm>
          <a:custGeom>
            <a:avLst/>
            <a:gdLst/>
            <a:ahLst/>
            <a:cxnLst/>
            <a:rect r="r" b="b" t="t" l="l"/>
            <a:pathLst>
              <a:path h="1408979" w="4625922">
                <a:moveTo>
                  <a:pt x="0" y="0"/>
                </a:moveTo>
                <a:lnTo>
                  <a:pt x="4625922" y="0"/>
                </a:lnTo>
                <a:lnTo>
                  <a:pt x="4625922" y="1408979"/>
                </a:lnTo>
                <a:lnTo>
                  <a:pt x="0" y="14089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-83397"/>
            <a:ext cx="2007721" cy="1269047"/>
          </a:xfrm>
          <a:custGeom>
            <a:avLst/>
            <a:gdLst/>
            <a:ahLst/>
            <a:cxnLst/>
            <a:rect r="r" b="b" t="t" l="l"/>
            <a:pathLst>
              <a:path h="1269047" w="2007721">
                <a:moveTo>
                  <a:pt x="0" y="0"/>
                </a:moveTo>
                <a:lnTo>
                  <a:pt x="2007721" y="0"/>
                </a:lnTo>
                <a:lnTo>
                  <a:pt x="2007721" y="1269047"/>
                </a:lnTo>
                <a:lnTo>
                  <a:pt x="0" y="126904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756000" y="199588"/>
            <a:ext cx="3684424" cy="968825"/>
            <a:chOff x="0" y="0"/>
            <a:chExt cx="4912565" cy="1291766"/>
          </a:xfrm>
        </p:grpSpPr>
        <p:sp>
          <p:nvSpPr>
            <p:cNvPr name="TextBox 5" id="5"/>
            <p:cNvSpPr txBox="true"/>
            <p:nvPr/>
          </p:nvSpPr>
          <p:spPr>
            <a:xfrm rot="0">
              <a:off x="27709" y="875796"/>
              <a:ext cx="1364514" cy="15073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926"/>
                </a:lnSpc>
              </a:pPr>
              <a:r>
                <a:rPr lang="en-US" sz="661">
                  <a:solidFill>
                    <a:srgbClr val="000000"/>
                  </a:solidFill>
                  <a:latin typeface="Lilita One"/>
                  <a:ea typeface="Lilita One"/>
                  <a:cs typeface="Lilita One"/>
                  <a:sym typeface="Lilita One"/>
                </a:rPr>
                <a:t>TEAM BUILDING MALAYSIA</a:t>
              </a:r>
            </a:p>
          </p:txBody>
        </p:sp>
        <p:sp>
          <p:nvSpPr>
            <p:cNvPr name="TextBox 6" id="6"/>
            <p:cNvSpPr txBox="true"/>
            <p:nvPr/>
          </p:nvSpPr>
          <p:spPr>
            <a:xfrm rot="0">
              <a:off x="0" y="722888"/>
              <a:ext cx="1255889" cy="19686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227"/>
                </a:lnSpc>
              </a:pPr>
              <a:r>
                <a:rPr lang="en-US" sz="876">
                  <a:solidFill>
                    <a:srgbClr val="38B6FF"/>
                  </a:solidFill>
                  <a:latin typeface="Lilita One"/>
                  <a:ea typeface="Lilita One"/>
                  <a:cs typeface="Lilita One"/>
                  <a:sym typeface="Lilita One"/>
                </a:rPr>
                <a:t>LAGOONA RESORT</a:t>
              </a:r>
            </a:p>
          </p:txBody>
        </p:sp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811606" cy="960689"/>
            </a:xfrm>
            <a:custGeom>
              <a:avLst/>
              <a:gdLst/>
              <a:ahLst/>
              <a:cxnLst/>
              <a:rect r="r" b="b" t="t" l="l"/>
              <a:pathLst>
                <a:path h="960689" w="1811606">
                  <a:moveTo>
                    <a:pt x="0" y="0"/>
                  </a:moveTo>
                  <a:lnTo>
                    <a:pt x="1811606" y="0"/>
                  </a:lnTo>
                  <a:lnTo>
                    <a:pt x="1811606" y="960689"/>
                  </a:lnTo>
                  <a:lnTo>
                    <a:pt x="0" y="96068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8" id="8"/>
            <p:cNvSpPr txBox="true"/>
            <p:nvPr/>
          </p:nvSpPr>
          <p:spPr>
            <a:xfrm rot="0">
              <a:off x="19228" y="1068459"/>
              <a:ext cx="4893337" cy="22330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400"/>
                </a:lnSpc>
                <a:spcBef>
                  <a:spcPct val="0"/>
                </a:spcBef>
              </a:pPr>
              <a:r>
                <a:rPr lang="en-US" b="true" sz="1000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CHERATING LAGOONA VILLA RESORT SDN BHD (359089-T)</a:t>
              </a: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6681099" y="182350"/>
            <a:ext cx="3297847" cy="1003299"/>
            <a:chOff x="0" y="0"/>
            <a:chExt cx="4397130" cy="1337732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9612" y="303599"/>
              <a:ext cx="202127" cy="129614"/>
            </a:xfrm>
            <a:custGeom>
              <a:avLst/>
              <a:gdLst/>
              <a:ahLst/>
              <a:cxnLst/>
              <a:rect r="r" b="b" t="t" l="l"/>
              <a:pathLst>
                <a:path h="129614" w="202127">
                  <a:moveTo>
                    <a:pt x="0" y="0"/>
                  </a:moveTo>
                  <a:lnTo>
                    <a:pt x="202127" y="0"/>
                  </a:lnTo>
                  <a:lnTo>
                    <a:pt x="202127" y="129613"/>
                  </a:lnTo>
                  <a:lnTo>
                    <a:pt x="0" y="1296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0" y="34588"/>
              <a:ext cx="211739" cy="211739"/>
            </a:xfrm>
            <a:custGeom>
              <a:avLst/>
              <a:gdLst/>
              <a:ahLst/>
              <a:cxnLst/>
              <a:rect r="r" b="b" t="t" l="l"/>
              <a:pathLst>
                <a:path h="211739" w="211739">
                  <a:moveTo>
                    <a:pt x="0" y="0"/>
                  </a:moveTo>
                  <a:lnTo>
                    <a:pt x="211739" y="0"/>
                  </a:lnTo>
                  <a:lnTo>
                    <a:pt x="211739" y="211739"/>
                  </a:lnTo>
                  <a:lnTo>
                    <a:pt x="0" y="21173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25068" y="496712"/>
              <a:ext cx="171215" cy="172154"/>
            </a:xfrm>
            <a:custGeom>
              <a:avLst/>
              <a:gdLst/>
              <a:ahLst/>
              <a:cxnLst/>
              <a:rect r="r" b="b" t="t" l="l"/>
              <a:pathLst>
                <a:path h="172154" w="171215">
                  <a:moveTo>
                    <a:pt x="0" y="0"/>
                  </a:moveTo>
                  <a:lnTo>
                    <a:pt x="171215" y="0"/>
                  </a:lnTo>
                  <a:lnTo>
                    <a:pt x="171215" y="172154"/>
                  </a:lnTo>
                  <a:lnTo>
                    <a:pt x="0" y="17215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9612" y="732366"/>
              <a:ext cx="165528" cy="210741"/>
            </a:xfrm>
            <a:custGeom>
              <a:avLst/>
              <a:gdLst/>
              <a:ahLst/>
              <a:cxnLst/>
              <a:rect r="r" b="b" t="t" l="l"/>
              <a:pathLst>
                <a:path h="210741" w="165528">
                  <a:moveTo>
                    <a:pt x="0" y="0"/>
                  </a:moveTo>
                  <a:lnTo>
                    <a:pt x="165528" y="0"/>
                  </a:lnTo>
                  <a:lnTo>
                    <a:pt x="165528" y="210741"/>
                  </a:lnTo>
                  <a:lnTo>
                    <a:pt x="0" y="21074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14" id="14"/>
            <p:cNvSpPr txBox="true"/>
            <p:nvPr/>
          </p:nvSpPr>
          <p:spPr>
            <a:xfrm rot="0">
              <a:off x="322414" y="-28575"/>
              <a:ext cx="4074716" cy="136630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1400"/>
                </a:lnSpc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lagoonacherating.com</a:t>
              </a:r>
            </a:p>
            <a:p>
              <a:pPr algn="l">
                <a:lnSpc>
                  <a:spcPts val="1400"/>
                </a:lnSpc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lagoonacherating@gmail.com</a:t>
              </a:r>
            </a:p>
            <a:p>
              <a:pPr algn="l">
                <a:lnSpc>
                  <a:spcPts val="1400"/>
                </a:lnSpc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017 830 6614</a:t>
              </a:r>
            </a:p>
            <a:p>
              <a:pPr algn="l">
                <a:lnSpc>
                  <a:spcPts val="1400"/>
                </a:lnSpc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Cherating Lagoona Villa Resort,</a:t>
              </a:r>
            </a:p>
            <a:p>
              <a:pPr algn="l">
                <a:lnSpc>
                  <a:spcPts val="1400"/>
                </a:lnSpc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KM43, Jalan Kuantan-Kemaman, 26080 Kuantan, </a:t>
              </a:r>
            </a:p>
            <a:p>
              <a:pPr algn="l">
                <a:lnSpc>
                  <a:spcPts val="1400"/>
                </a:lnSpc>
                <a:spcBef>
                  <a:spcPct val="0"/>
                </a:spcBef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Pahang Darul Makmur</a:t>
              </a:r>
            </a:p>
          </p:txBody>
        </p:sp>
      </p:grpSp>
      <p:sp>
        <p:nvSpPr>
          <p:cNvPr name="TextBox 15" id="15"/>
          <p:cNvSpPr txBox="true"/>
          <p:nvPr/>
        </p:nvSpPr>
        <p:spPr>
          <a:xfrm rot="0">
            <a:off x="1917843" y="1505240"/>
            <a:ext cx="6856313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b="true" sz="20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TEAM BUILDING</a:t>
            </a:r>
            <a:r>
              <a:rPr lang="en-US" b="true" sz="20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PACKAGE ITINERARY 2 DAYS 1 NIGHTS</a:t>
            </a:r>
          </a:p>
        </p:txBody>
      </p:sp>
      <p:graphicFrame>
        <p:nvGraphicFramePr>
          <p:cNvPr name="Table 16" id="16"/>
          <p:cNvGraphicFramePr>
            <a:graphicFrameLocks noGrp="true"/>
          </p:cNvGraphicFramePr>
          <p:nvPr/>
        </p:nvGraphicFramePr>
        <p:xfrm>
          <a:off x="378000" y="2066197"/>
          <a:ext cx="9936000" cy="4059255"/>
        </p:xfrm>
        <a:graphic>
          <a:graphicData uri="http://schemas.openxmlformats.org/drawingml/2006/table">
            <a:tbl>
              <a:tblPr/>
              <a:tblGrid>
                <a:gridCol w="1212116"/>
                <a:gridCol w="1775039"/>
                <a:gridCol w="3317028"/>
                <a:gridCol w="3631817"/>
              </a:tblGrid>
              <a:tr h="343583"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FFFFFF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</a:t>
                      </a:r>
                      <a:endParaRPr lang="en-US" sz="1100"/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FFFFFF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TIME</a:t>
                      </a:r>
                      <a:endParaRPr lang="en-US" sz="1100"/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FFFFFF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ACTIVITIES</a:t>
                      </a:r>
                      <a:endParaRPr lang="en-US" sz="1100"/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FFFFFF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LOCATION</a:t>
                      </a:r>
                      <a:endParaRPr lang="en-US" sz="1100"/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550185">
                <a:tc rowSpan="7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1</a:t>
                      </a:r>
                      <a:endParaRPr lang="en-US" sz="1100"/>
                    </a:p>
                    <a:p>
                      <a:pPr algn="l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12.00 - 14.00</a:t>
                      </a:r>
                      <a:endParaRPr lang="en-US" sz="1100"/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Check in / Briefing / Lunch / Zuhr Prayer</a:t>
                      </a:r>
                      <a:endParaRPr lang="en-US" sz="1100"/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Assembly in the 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Open Hall</a:t>
                      </a:r>
                      <a:endParaRPr lang="en-US" sz="1100"/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550185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1</a:t>
                      </a:r>
                      <a:endParaRPr lang="en-US" sz="1100"/>
                    </a:p>
                    <a:p>
                      <a:pPr algn="l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14.00 -15.00</a:t>
                      </a:r>
                      <a:endParaRPr lang="en-US" sz="1100"/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Ice Breaking</a:t>
                      </a:r>
                      <a:endParaRPr lang="en-US" sz="1100"/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Field/Seminar Hall/Open Hall</a:t>
                      </a:r>
                      <a:endParaRPr lang="en-US" sz="1100"/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561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1</a:t>
                      </a:r>
                      <a:endParaRPr lang="en-US" sz="1100"/>
                    </a:p>
                    <a:p>
                      <a:pPr algn="l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15.00 - 16.30</a:t>
                      </a:r>
                      <a:endParaRPr lang="en-US" sz="1100"/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Water Rafting</a:t>
                      </a:r>
                      <a:endParaRPr lang="en-US" sz="1100"/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Assemble 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at the Field</a:t>
                      </a:r>
                      <a:endParaRPr lang="en-US" sz="1100"/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550185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1</a:t>
                      </a:r>
                      <a:endParaRPr lang="en-US" sz="1100"/>
                    </a:p>
                    <a:p>
                      <a:pPr algn="l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16.30 - 17.00</a:t>
                      </a:r>
                      <a:endParaRPr lang="en-US" sz="1100"/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Asr Prayer</a:t>
                      </a:r>
                      <a:endParaRPr lang="en-US" sz="1100"/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Indo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ll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/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Prayer H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all</a:t>
                      </a:r>
                      <a:endParaRPr lang="en-US" sz="1100"/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185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1</a:t>
                      </a:r>
                      <a:endParaRPr lang="en-US" sz="1100"/>
                    </a:p>
                    <a:p>
                      <a:pPr algn="l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17.00 - 18.30</a:t>
                      </a:r>
                      <a:endParaRPr lang="en-US" sz="1100"/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Jungle trekking</a:t>
                      </a:r>
                      <a:endParaRPr lang="en-US" sz="1100"/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Assemble 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 the Fiel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</a:t>
                      </a:r>
                      <a:endParaRPr lang="en-US" sz="1100"/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550185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1</a:t>
                      </a:r>
                      <a:endParaRPr lang="en-US" sz="1100"/>
                    </a:p>
                    <a:p>
                      <a:pPr algn="l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18.00 - 21.00</a:t>
                      </a:r>
                      <a:endParaRPr lang="en-US" sz="1100"/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Dinner / Maghrib &amp; Isha Prayers</a:t>
                      </a:r>
                      <a:endParaRPr lang="en-US" sz="1100"/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Restaurant/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Indoo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 Hall/Praye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 Hall</a:t>
                      </a:r>
                      <a:endParaRPr lang="en-US" sz="1100"/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185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1</a:t>
                      </a:r>
                      <a:endParaRPr lang="en-US" sz="1100"/>
                    </a:p>
                    <a:p>
                      <a:pPr algn="l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21.00 - 22.00</a:t>
                      </a:r>
                      <a:endParaRPr lang="en-US" sz="1100"/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Night Walk</a:t>
                      </a:r>
                      <a:endParaRPr lang="en-US" sz="1100"/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Ass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mbly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in the Open Hall</a:t>
                      </a:r>
                      <a:endParaRPr lang="en-US" sz="1100"/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</a:tbl>
          </a:graphicData>
        </a:graphic>
      </p:graphicFrame>
      <p:sp>
        <p:nvSpPr>
          <p:cNvPr name="Freeform 17" id="17"/>
          <p:cNvSpPr/>
          <p:nvPr/>
        </p:nvSpPr>
        <p:spPr>
          <a:xfrm flipH="false" flipV="false" rot="0">
            <a:off x="2211209" y="152743"/>
            <a:ext cx="1188047" cy="833141"/>
          </a:xfrm>
          <a:custGeom>
            <a:avLst/>
            <a:gdLst/>
            <a:ahLst/>
            <a:cxnLst/>
            <a:rect r="r" b="b" t="t" l="l"/>
            <a:pathLst>
              <a:path h="833141" w="1188047">
                <a:moveTo>
                  <a:pt x="0" y="0"/>
                </a:moveTo>
                <a:lnTo>
                  <a:pt x="1188047" y="0"/>
                </a:lnTo>
                <a:lnTo>
                  <a:pt x="1188047" y="833141"/>
                </a:lnTo>
                <a:lnTo>
                  <a:pt x="0" y="833141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 l="-20339" t="-39879" r="-19279" b="-59214"/>
            </a:stretch>
          </a:blipFill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066078" y="-223329"/>
            <a:ext cx="4625922" cy="1408979"/>
          </a:xfrm>
          <a:custGeom>
            <a:avLst/>
            <a:gdLst/>
            <a:ahLst/>
            <a:cxnLst/>
            <a:rect r="r" b="b" t="t" l="l"/>
            <a:pathLst>
              <a:path h="1408979" w="4625922">
                <a:moveTo>
                  <a:pt x="0" y="0"/>
                </a:moveTo>
                <a:lnTo>
                  <a:pt x="4625922" y="0"/>
                </a:lnTo>
                <a:lnTo>
                  <a:pt x="4625922" y="1408979"/>
                </a:lnTo>
                <a:lnTo>
                  <a:pt x="0" y="14089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-83397"/>
            <a:ext cx="2007721" cy="1269047"/>
          </a:xfrm>
          <a:custGeom>
            <a:avLst/>
            <a:gdLst/>
            <a:ahLst/>
            <a:cxnLst/>
            <a:rect r="r" b="b" t="t" l="l"/>
            <a:pathLst>
              <a:path h="1269047" w="2007721">
                <a:moveTo>
                  <a:pt x="0" y="0"/>
                </a:moveTo>
                <a:lnTo>
                  <a:pt x="2007721" y="0"/>
                </a:lnTo>
                <a:lnTo>
                  <a:pt x="2007721" y="1269047"/>
                </a:lnTo>
                <a:lnTo>
                  <a:pt x="0" y="126904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756000" y="199588"/>
            <a:ext cx="3684424" cy="968825"/>
            <a:chOff x="0" y="0"/>
            <a:chExt cx="4912565" cy="1291766"/>
          </a:xfrm>
        </p:grpSpPr>
        <p:sp>
          <p:nvSpPr>
            <p:cNvPr name="TextBox 5" id="5"/>
            <p:cNvSpPr txBox="true"/>
            <p:nvPr/>
          </p:nvSpPr>
          <p:spPr>
            <a:xfrm rot="0">
              <a:off x="27709" y="875796"/>
              <a:ext cx="1364514" cy="15073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926"/>
                </a:lnSpc>
              </a:pPr>
              <a:r>
                <a:rPr lang="en-US" sz="661">
                  <a:solidFill>
                    <a:srgbClr val="000000"/>
                  </a:solidFill>
                  <a:latin typeface="Lilita One"/>
                  <a:ea typeface="Lilita One"/>
                  <a:cs typeface="Lilita One"/>
                  <a:sym typeface="Lilita One"/>
                </a:rPr>
                <a:t>TEAM BUILDING MALAYSIA</a:t>
              </a:r>
            </a:p>
          </p:txBody>
        </p:sp>
        <p:sp>
          <p:nvSpPr>
            <p:cNvPr name="TextBox 6" id="6"/>
            <p:cNvSpPr txBox="true"/>
            <p:nvPr/>
          </p:nvSpPr>
          <p:spPr>
            <a:xfrm rot="0">
              <a:off x="0" y="722888"/>
              <a:ext cx="1255889" cy="19686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227"/>
                </a:lnSpc>
              </a:pPr>
              <a:r>
                <a:rPr lang="en-US" sz="876">
                  <a:solidFill>
                    <a:srgbClr val="38B6FF"/>
                  </a:solidFill>
                  <a:latin typeface="Lilita One"/>
                  <a:ea typeface="Lilita One"/>
                  <a:cs typeface="Lilita One"/>
                  <a:sym typeface="Lilita One"/>
                </a:rPr>
                <a:t>LAGOONA RESORT</a:t>
              </a:r>
            </a:p>
          </p:txBody>
        </p:sp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811606" cy="960689"/>
            </a:xfrm>
            <a:custGeom>
              <a:avLst/>
              <a:gdLst/>
              <a:ahLst/>
              <a:cxnLst/>
              <a:rect r="r" b="b" t="t" l="l"/>
              <a:pathLst>
                <a:path h="960689" w="1811606">
                  <a:moveTo>
                    <a:pt x="0" y="0"/>
                  </a:moveTo>
                  <a:lnTo>
                    <a:pt x="1811606" y="0"/>
                  </a:lnTo>
                  <a:lnTo>
                    <a:pt x="1811606" y="960689"/>
                  </a:lnTo>
                  <a:lnTo>
                    <a:pt x="0" y="96068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8" id="8"/>
            <p:cNvSpPr txBox="true"/>
            <p:nvPr/>
          </p:nvSpPr>
          <p:spPr>
            <a:xfrm rot="0">
              <a:off x="19228" y="1068459"/>
              <a:ext cx="4893337" cy="22330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400"/>
                </a:lnSpc>
                <a:spcBef>
                  <a:spcPct val="0"/>
                </a:spcBef>
              </a:pPr>
              <a:r>
                <a:rPr lang="en-US" b="true" sz="1000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CHERATING LAGOONA VILLA RESORT SDN BHD (359089-T)</a:t>
              </a: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6681099" y="182350"/>
            <a:ext cx="3297847" cy="1003299"/>
            <a:chOff x="0" y="0"/>
            <a:chExt cx="4397130" cy="1337732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9612" y="303599"/>
              <a:ext cx="202127" cy="129614"/>
            </a:xfrm>
            <a:custGeom>
              <a:avLst/>
              <a:gdLst/>
              <a:ahLst/>
              <a:cxnLst/>
              <a:rect r="r" b="b" t="t" l="l"/>
              <a:pathLst>
                <a:path h="129614" w="202127">
                  <a:moveTo>
                    <a:pt x="0" y="0"/>
                  </a:moveTo>
                  <a:lnTo>
                    <a:pt x="202127" y="0"/>
                  </a:lnTo>
                  <a:lnTo>
                    <a:pt x="202127" y="129613"/>
                  </a:lnTo>
                  <a:lnTo>
                    <a:pt x="0" y="1296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0" y="34588"/>
              <a:ext cx="211739" cy="211739"/>
            </a:xfrm>
            <a:custGeom>
              <a:avLst/>
              <a:gdLst/>
              <a:ahLst/>
              <a:cxnLst/>
              <a:rect r="r" b="b" t="t" l="l"/>
              <a:pathLst>
                <a:path h="211739" w="211739">
                  <a:moveTo>
                    <a:pt x="0" y="0"/>
                  </a:moveTo>
                  <a:lnTo>
                    <a:pt x="211739" y="0"/>
                  </a:lnTo>
                  <a:lnTo>
                    <a:pt x="211739" y="211739"/>
                  </a:lnTo>
                  <a:lnTo>
                    <a:pt x="0" y="21173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25068" y="496712"/>
              <a:ext cx="171215" cy="172154"/>
            </a:xfrm>
            <a:custGeom>
              <a:avLst/>
              <a:gdLst/>
              <a:ahLst/>
              <a:cxnLst/>
              <a:rect r="r" b="b" t="t" l="l"/>
              <a:pathLst>
                <a:path h="172154" w="171215">
                  <a:moveTo>
                    <a:pt x="0" y="0"/>
                  </a:moveTo>
                  <a:lnTo>
                    <a:pt x="171215" y="0"/>
                  </a:lnTo>
                  <a:lnTo>
                    <a:pt x="171215" y="172154"/>
                  </a:lnTo>
                  <a:lnTo>
                    <a:pt x="0" y="17215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9612" y="732366"/>
              <a:ext cx="165528" cy="210741"/>
            </a:xfrm>
            <a:custGeom>
              <a:avLst/>
              <a:gdLst/>
              <a:ahLst/>
              <a:cxnLst/>
              <a:rect r="r" b="b" t="t" l="l"/>
              <a:pathLst>
                <a:path h="210741" w="165528">
                  <a:moveTo>
                    <a:pt x="0" y="0"/>
                  </a:moveTo>
                  <a:lnTo>
                    <a:pt x="165528" y="0"/>
                  </a:lnTo>
                  <a:lnTo>
                    <a:pt x="165528" y="210741"/>
                  </a:lnTo>
                  <a:lnTo>
                    <a:pt x="0" y="21074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14" id="14"/>
            <p:cNvSpPr txBox="true"/>
            <p:nvPr/>
          </p:nvSpPr>
          <p:spPr>
            <a:xfrm rot="0">
              <a:off x="322414" y="-28575"/>
              <a:ext cx="4074716" cy="136630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1400"/>
                </a:lnSpc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lagoonacherating.com</a:t>
              </a:r>
            </a:p>
            <a:p>
              <a:pPr algn="l">
                <a:lnSpc>
                  <a:spcPts val="1400"/>
                </a:lnSpc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lagoonacherating@gmail.com</a:t>
              </a:r>
            </a:p>
            <a:p>
              <a:pPr algn="l">
                <a:lnSpc>
                  <a:spcPts val="1400"/>
                </a:lnSpc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017 830 6614</a:t>
              </a:r>
            </a:p>
            <a:p>
              <a:pPr algn="l">
                <a:lnSpc>
                  <a:spcPts val="1400"/>
                </a:lnSpc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Cherating Lagoona Villa Resort,</a:t>
              </a:r>
            </a:p>
            <a:p>
              <a:pPr algn="l">
                <a:lnSpc>
                  <a:spcPts val="1400"/>
                </a:lnSpc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KM43, Jalan Kuantan-Kemaman, 26080 Kuantan, </a:t>
              </a:r>
            </a:p>
            <a:p>
              <a:pPr algn="l">
                <a:lnSpc>
                  <a:spcPts val="1400"/>
                </a:lnSpc>
                <a:spcBef>
                  <a:spcPct val="0"/>
                </a:spcBef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Pahang Darul Makmur</a:t>
              </a:r>
            </a:p>
          </p:txBody>
        </p:sp>
      </p:grpSp>
      <p:sp>
        <p:nvSpPr>
          <p:cNvPr name="TextBox 15" id="15"/>
          <p:cNvSpPr txBox="true"/>
          <p:nvPr/>
        </p:nvSpPr>
        <p:spPr>
          <a:xfrm rot="0">
            <a:off x="1917843" y="1449204"/>
            <a:ext cx="6856313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b="true" sz="20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TEAM BUILDING</a:t>
            </a:r>
            <a:r>
              <a:rPr lang="en-US" b="true" sz="200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 PACKAGE ITINERARY 2 DAYS 1 NIGHTS</a:t>
            </a:r>
          </a:p>
        </p:txBody>
      </p:sp>
      <p:graphicFrame>
        <p:nvGraphicFramePr>
          <p:cNvPr name="Table 16" id="16"/>
          <p:cNvGraphicFramePr>
            <a:graphicFrameLocks noGrp="true"/>
          </p:cNvGraphicFramePr>
          <p:nvPr/>
        </p:nvGraphicFramePr>
        <p:xfrm>
          <a:off x="378000" y="2109634"/>
          <a:ext cx="9936000" cy="3340732"/>
        </p:xfrm>
        <a:graphic>
          <a:graphicData uri="http://schemas.openxmlformats.org/drawingml/2006/table">
            <a:tbl>
              <a:tblPr/>
              <a:tblGrid>
                <a:gridCol w="1212116"/>
                <a:gridCol w="1775039"/>
                <a:gridCol w="3317028"/>
                <a:gridCol w="3631817"/>
              </a:tblGrid>
              <a:tr h="496325">
                <a:tc rowSpan="6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2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5.30 - 7.00</a:t>
                      </a:r>
                      <a:endParaRPr lang="en-US" sz="1100"/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Self-preparation / Dawn Prayer</a:t>
                      </a:r>
                      <a:endParaRPr lang="en-US" sz="1100"/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Indo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ll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/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Prayer H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all</a:t>
                      </a:r>
                      <a:endParaRPr lang="en-US" sz="1100"/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421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2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7.00 - 8.00</a:t>
                      </a:r>
                      <a:endParaRPr lang="en-US" sz="1100"/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Aerobics / Zumba</a:t>
                      </a:r>
                      <a:endParaRPr lang="en-US" sz="1100"/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Assembly in the 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Open H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all</a:t>
                      </a:r>
                      <a:endParaRPr lang="en-US" sz="1100"/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550421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2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8.00 – 9.00</a:t>
                      </a:r>
                      <a:endParaRPr lang="en-US" sz="1100"/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Breakfast</a:t>
                      </a:r>
                      <a:endParaRPr lang="en-US" sz="1100"/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Assembly in the 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Restaurant</a:t>
                      </a:r>
                      <a:endParaRPr lang="en-US" sz="1100"/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421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2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9.00 – 10.30</a:t>
                      </a:r>
                      <a:endParaRPr lang="en-US" sz="1100"/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Obstacle Course</a:t>
                      </a:r>
                      <a:endParaRPr lang="en-US" sz="1100"/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Assemble 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at the Field</a:t>
                      </a:r>
                      <a:endParaRPr lang="en-US" sz="1100"/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550421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2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10.30 - 12.00</a:t>
                      </a:r>
                      <a:endParaRPr lang="en-US" sz="1100"/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Flying Fox</a:t>
                      </a:r>
                      <a:endParaRPr lang="en-US" sz="1100"/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Assemble 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at the Field</a:t>
                      </a:r>
                      <a:endParaRPr lang="en-US" sz="1100"/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723">
                <a:tc vMerge="true"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200" strike="noStrike" u="none">
                          <a:solidFill>
                            <a:srgbClr val="000000"/>
                          </a:solidFill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DAY 2</a:t>
                      </a:r>
                      <a:endParaRPr lang="en-US" sz="1100"/>
                    </a:p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</a:pPr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12.00 - 13.00</a:t>
                      </a:r>
                      <a:endParaRPr lang="en-US" sz="1100"/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Lunch / Zuhr prayer / Check out</a:t>
                      </a:r>
                      <a:endParaRPr lang="en-US" sz="1100"/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129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Ass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mbly</a:t>
                      </a:r>
                      <a:r>
                        <a:rPr lang="en-US" sz="1200" strike="noStrike" u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in the Open Hall</a:t>
                      </a:r>
                      <a:endParaRPr lang="en-US" sz="1100"/>
                    </a:p>
                  </a:txBody>
                  <a:tcPr marL="40326" marR="40326" marT="40326" marB="40326" anchor="ctr">
                    <a:lnL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806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</a:tbl>
          </a:graphicData>
        </a:graphic>
      </p:graphicFrame>
      <p:sp>
        <p:nvSpPr>
          <p:cNvPr name="Freeform 17" id="17"/>
          <p:cNvSpPr/>
          <p:nvPr/>
        </p:nvSpPr>
        <p:spPr>
          <a:xfrm flipH="false" flipV="false" rot="0">
            <a:off x="2211209" y="152743"/>
            <a:ext cx="1188047" cy="833141"/>
          </a:xfrm>
          <a:custGeom>
            <a:avLst/>
            <a:gdLst/>
            <a:ahLst/>
            <a:cxnLst/>
            <a:rect r="r" b="b" t="t" l="l"/>
            <a:pathLst>
              <a:path h="833141" w="1188047">
                <a:moveTo>
                  <a:pt x="0" y="0"/>
                </a:moveTo>
                <a:lnTo>
                  <a:pt x="1188047" y="0"/>
                </a:lnTo>
                <a:lnTo>
                  <a:pt x="1188047" y="833141"/>
                </a:lnTo>
                <a:lnTo>
                  <a:pt x="0" y="833141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 l="-20339" t="-39879" r="-19279" b="-59214"/>
            </a:stretch>
          </a:blipFill>
        </p:spPr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066078" y="-223329"/>
            <a:ext cx="4625922" cy="1408979"/>
          </a:xfrm>
          <a:custGeom>
            <a:avLst/>
            <a:gdLst/>
            <a:ahLst/>
            <a:cxnLst/>
            <a:rect r="r" b="b" t="t" l="l"/>
            <a:pathLst>
              <a:path h="1408979" w="4625922">
                <a:moveTo>
                  <a:pt x="0" y="0"/>
                </a:moveTo>
                <a:lnTo>
                  <a:pt x="4625922" y="0"/>
                </a:lnTo>
                <a:lnTo>
                  <a:pt x="4625922" y="1408979"/>
                </a:lnTo>
                <a:lnTo>
                  <a:pt x="0" y="140897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-83397"/>
            <a:ext cx="2007721" cy="1269047"/>
          </a:xfrm>
          <a:custGeom>
            <a:avLst/>
            <a:gdLst/>
            <a:ahLst/>
            <a:cxnLst/>
            <a:rect r="r" b="b" t="t" l="l"/>
            <a:pathLst>
              <a:path h="1269047" w="2007721">
                <a:moveTo>
                  <a:pt x="0" y="0"/>
                </a:moveTo>
                <a:lnTo>
                  <a:pt x="2007721" y="0"/>
                </a:lnTo>
                <a:lnTo>
                  <a:pt x="2007721" y="1269047"/>
                </a:lnTo>
                <a:lnTo>
                  <a:pt x="0" y="126904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756000" y="199588"/>
            <a:ext cx="3684424" cy="968825"/>
            <a:chOff x="0" y="0"/>
            <a:chExt cx="4912565" cy="1291766"/>
          </a:xfrm>
        </p:grpSpPr>
        <p:sp>
          <p:nvSpPr>
            <p:cNvPr name="TextBox 5" id="5"/>
            <p:cNvSpPr txBox="true"/>
            <p:nvPr/>
          </p:nvSpPr>
          <p:spPr>
            <a:xfrm rot="0">
              <a:off x="27709" y="875796"/>
              <a:ext cx="1364514" cy="15073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926"/>
                </a:lnSpc>
              </a:pPr>
              <a:r>
                <a:rPr lang="en-US" sz="661">
                  <a:solidFill>
                    <a:srgbClr val="000000"/>
                  </a:solidFill>
                  <a:latin typeface="Lilita One"/>
                  <a:ea typeface="Lilita One"/>
                  <a:cs typeface="Lilita One"/>
                  <a:sym typeface="Lilita One"/>
                </a:rPr>
                <a:t>TEAM BUILDING MALAYSIA</a:t>
              </a:r>
            </a:p>
          </p:txBody>
        </p:sp>
        <p:sp>
          <p:nvSpPr>
            <p:cNvPr name="TextBox 6" id="6"/>
            <p:cNvSpPr txBox="true"/>
            <p:nvPr/>
          </p:nvSpPr>
          <p:spPr>
            <a:xfrm rot="0">
              <a:off x="0" y="722888"/>
              <a:ext cx="1255889" cy="19686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227"/>
                </a:lnSpc>
              </a:pPr>
              <a:r>
                <a:rPr lang="en-US" sz="876">
                  <a:solidFill>
                    <a:srgbClr val="38B6FF"/>
                  </a:solidFill>
                  <a:latin typeface="Lilita One"/>
                  <a:ea typeface="Lilita One"/>
                  <a:cs typeface="Lilita One"/>
                  <a:sym typeface="Lilita One"/>
                </a:rPr>
                <a:t>LAGOONA RESORT</a:t>
              </a:r>
            </a:p>
          </p:txBody>
        </p:sp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811606" cy="960689"/>
            </a:xfrm>
            <a:custGeom>
              <a:avLst/>
              <a:gdLst/>
              <a:ahLst/>
              <a:cxnLst/>
              <a:rect r="r" b="b" t="t" l="l"/>
              <a:pathLst>
                <a:path h="960689" w="1811606">
                  <a:moveTo>
                    <a:pt x="0" y="0"/>
                  </a:moveTo>
                  <a:lnTo>
                    <a:pt x="1811606" y="0"/>
                  </a:lnTo>
                  <a:lnTo>
                    <a:pt x="1811606" y="960689"/>
                  </a:lnTo>
                  <a:lnTo>
                    <a:pt x="0" y="96068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8" id="8"/>
            <p:cNvSpPr txBox="true"/>
            <p:nvPr/>
          </p:nvSpPr>
          <p:spPr>
            <a:xfrm rot="0">
              <a:off x="19228" y="1068459"/>
              <a:ext cx="4893337" cy="22330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400"/>
                </a:lnSpc>
                <a:spcBef>
                  <a:spcPct val="0"/>
                </a:spcBef>
              </a:pPr>
              <a:r>
                <a:rPr lang="en-US" b="true" sz="1000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CHERATING LAGOONA VILLA RESORT SDN BHD (359089-T)</a:t>
              </a: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6681099" y="182350"/>
            <a:ext cx="3297847" cy="1003299"/>
            <a:chOff x="0" y="0"/>
            <a:chExt cx="4397130" cy="1337732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9612" y="303599"/>
              <a:ext cx="202127" cy="129614"/>
            </a:xfrm>
            <a:custGeom>
              <a:avLst/>
              <a:gdLst/>
              <a:ahLst/>
              <a:cxnLst/>
              <a:rect r="r" b="b" t="t" l="l"/>
              <a:pathLst>
                <a:path h="129614" w="202127">
                  <a:moveTo>
                    <a:pt x="0" y="0"/>
                  </a:moveTo>
                  <a:lnTo>
                    <a:pt x="202127" y="0"/>
                  </a:lnTo>
                  <a:lnTo>
                    <a:pt x="202127" y="129613"/>
                  </a:lnTo>
                  <a:lnTo>
                    <a:pt x="0" y="12961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1" id="11"/>
            <p:cNvSpPr/>
            <p:nvPr/>
          </p:nvSpPr>
          <p:spPr>
            <a:xfrm flipH="false" flipV="false" rot="0">
              <a:off x="0" y="34588"/>
              <a:ext cx="211739" cy="211739"/>
            </a:xfrm>
            <a:custGeom>
              <a:avLst/>
              <a:gdLst/>
              <a:ahLst/>
              <a:cxnLst/>
              <a:rect r="r" b="b" t="t" l="l"/>
              <a:pathLst>
                <a:path h="211739" w="211739">
                  <a:moveTo>
                    <a:pt x="0" y="0"/>
                  </a:moveTo>
                  <a:lnTo>
                    <a:pt x="211739" y="0"/>
                  </a:lnTo>
                  <a:lnTo>
                    <a:pt x="211739" y="211739"/>
                  </a:lnTo>
                  <a:lnTo>
                    <a:pt x="0" y="21173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2" id="12"/>
            <p:cNvSpPr/>
            <p:nvPr/>
          </p:nvSpPr>
          <p:spPr>
            <a:xfrm flipH="false" flipV="false" rot="0">
              <a:off x="25068" y="496712"/>
              <a:ext cx="171215" cy="172154"/>
            </a:xfrm>
            <a:custGeom>
              <a:avLst/>
              <a:gdLst/>
              <a:ahLst/>
              <a:cxnLst/>
              <a:rect r="r" b="b" t="t" l="l"/>
              <a:pathLst>
                <a:path h="172154" w="171215">
                  <a:moveTo>
                    <a:pt x="0" y="0"/>
                  </a:moveTo>
                  <a:lnTo>
                    <a:pt x="171215" y="0"/>
                  </a:lnTo>
                  <a:lnTo>
                    <a:pt x="171215" y="172154"/>
                  </a:lnTo>
                  <a:lnTo>
                    <a:pt x="0" y="17215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13" id="13"/>
            <p:cNvSpPr/>
            <p:nvPr/>
          </p:nvSpPr>
          <p:spPr>
            <a:xfrm flipH="false" flipV="false" rot="0">
              <a:off x="9612" y="732366"/>
              <a:ext cx="165528" cy="210741"/>
            </a:xfrm>
            <a:custGeom>
              <a:avLst/>
              <a:gdLst/>
              <a:ahLst/>
              <a:cxnLst/>
              <a:rect r="r" b="b" t="t" l="l"/>
              <a:pathLst>
                <a:path h="210741" w="165528">
                  <a:moveTo>
                    <a:pt x="0" y="0"/>
                  </a:moveTo>
                  <a:lnTo>
                    <a:pt x="165528" y="0"/>
                  </a:lnTo>
                  <a:lnTo>
                    <a:pt x="165528" y="210741"/>
                  </a:lnTo>
                  <a:lnTo>
                    <a:pt x="0" y="21074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14" id="14"/>
            <p:cNvSpPr txBox="true"/>
            <p:nvPr/>
          </p:nvSpPr>
          <p:spPr>
            <a:xfrm rot="0">
              <a:off x="322414" y="-28575"/>
              <a:ext cx="4074716" cy="136630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1400"/>
                </a:lnSpc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lagoonacherating.com</a:t>
              </a:r>
            </a:p>
            <a:p>
              <a:pPr algn="l">
                <a:lnSpc>
                  <a:spcPts val="1400"/>
                </a:lnSpc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lagoonacherating@gmail.com</a:t>
              </a:r>
            </a:p>
            <a:p>
              <a:pPr algn="l">
                <a:lnSpc>
                  <a:spcPts val="1400"/>
                </a:lnSpc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017 830 6614</a:t>
              </a:r>
            </a:p>
            <a:p>
              <a:pPr algn="l">
                <a:lnSpc>
                  <a:spcPts val="1400"/>
                </a:lnSpc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Cherating Lagoona Villa Resort,</a:t>
              </a:r>
            </a:p>
            <a:p>
              <a:pPr algn="l">
                <a:lnSpc>
                  <a:spcPts val="1400"/>
                </a:lnSpc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KM43, Jalan Kuantan-Kemaman, 26080 Kuantan, </a:t>
              </a:r>
            </a:p>
            <a:p>
              <a:pPr algn="l">
                <a:lnSpc>
                  <a:spcPts val="1400"/>
                </a:lnSpc>
                <a:spcBef>
                  <a:spcPct val="0"/>
                </a:spcBef>
              </a:pPr>
              <a:r>
                <a:rPr lang="en-US" sz="1000" b="true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Pahang Darul Makmur</a:t>
              </a:r>
            </a:p>
          </p:txBody>
        </p:sp>
      </p:grpSp>
      <p:sp>
        <p:nvSpPr>
          <p:cNvPr name="Freeform 15" id="15"/>
          <p:cNvSpPr/>
          <p:nvPr/>
        </p:nvSpPr>
        <p:spPr>
          <a:xfrm flipH="false" flipV="false" rot="0">
            <a:off x="4162018" y="4191709"/>
            <a:ext cx="2367965" cy="2688898"/>
          </a:xfrm>
          <a:custGeom>
            <a:avLst/>
            <a:gdLst/>
            <a:ahLst/>
            <a:cxnLst/>
            <a:rect r="r" b="b" t="t" l="l"/>
            <a:pathLst>
              <a:path h="2688898" w="2367965">
                <a:moveTo>
                  <a:pt x="0" y="0"/>
                </a:moveTo>
                <a:lnTo>
                  <a:pt x="2367964" y="0"/>
                </a:lnTo>
                <a:lnTo>
                  <a:pt x="2367964" y="2688898"/>
                </a:lnTo>
                <a:lnTo>
                  <a:pt x="0" y="2688898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 l="0" t="0" r="0" b="0"/>
            </a:stretch>
          </a:blipFill>
        </p:spPr>
      </p:sp>
      <p:sp>
        <p:nvSpPr>
          <p:cNvPr name="TextBox 16" id="16"/>
          <p:cNvSpPr txBox="true"/>
          <p:nvPr/>
        </p:nvSpPr>
        <p:spPr>
          <a:xfrm rot="0">
            <a:off x="395923" y="1796605"/>
            <a:ext cx="9900153" cy="21240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100"/>
              </a:lnSpc>
            </a:pPr>
            <a:r>
              <a:rPr lang="en-US" sz="1500">
                <a:solidFill>
                  <a:srgbClr val="000000"/>
                </a:solidFill>
                <a:latin typeface="Comic Sans"/>
                <a:ea typeface="Comic Sans"/>
                <a:cs typeface="Comic Sans"/>
                <a:sym typeface="Comic Sans"/>
              </a:rPr>
              <a:t>Notes:</a:t>
            </a:r>
          </a:p>
          <a:p>
            <a:pPr algn="l" marL="323853" indent="-161927" lvl="1">
              <a:lnSpc>
                <a:spcPts val="2100"/>
              </a:lnSpc>
              <a:buAutoNum type="arabicPeriod" startAt="1"/>
            </a:pPr>
            <a:r>
              <a:rPr lang="en-US" sz="1500">
                <a:solidFill>
                  <a:srgbClr val="000000"/>
                </a:solidFill>
                <a:latin typeface="Comic Sans"/>
                <a:ea typeface="Comic Sans"/>
                <a:cs typeface="Comic Sans"/>
                <a:sym typeface="Comic Sans"/>
              </a:rPr>
              <a:t>The above schedule is subject to changes in time and venue based on current conditions (e.g., Friday prayers, weather, sea ti</a:t>
            </a:r>
            <a:r>
              <a:rPr lang="en-US" sz="1500">
                <a:solidFill>
                  <a:srgbClr val="000000"/>
                </a:solidFill>
                <a:latin typeface="Comic Sans"/>
                <a:ea typeface="Comic Sans"/>
                <a:cs typeface="Comic Sans"/>
                <a:sym typeface="Comic Sans"/>
              </a:rPr>
              <a:t>des, and other factors).</a:t>
            </a:r>
          </a:p>
          <a:p>
            <a:pPr algn="l" marL="323853" indent="-161927" lvl="1">
              <a:lnSpc>
                <a:spcPts val="2100"/>
              </a:lnSpc>
              <a:buAutoNum type="arabicPeriod" startAt="1"/>
            </a:pPr>
            <a:r>
              <a:rPr lang="en-US" sz="1500">
                <a:solidFill>
                  <a:srgbClr val="000000"/>
                </a:solidFill>
                <a:latin typeface="Comic Sans"/>
                <a:ea typeface="Comic Sans"/>
                <a:cs typeface="Comic Sans"/>
                <a:sym typeface="Comic Sans"/>
              </a:rPr>
              <a:t>For bookings that fall on Friday, the schedule will be adjusted to allow Muslim participants to perform Friday Prayers at Cherating Mosque (approximately 1.3 km from the resort).</a:t>
            </a:r>
          </a:p>
          <a:p>
            <a:pPr algn="l" marL="323853" indent="-161927" lvl="1">
              <a:lnSpc>
                <a:spcPts val="2100"/>
              </a:lnSpc>
              <a:buAutoNum type="arabicPeriod" startAt="1"/>
            </a:pPr>
            <a:r>
              <a:rPr lang="en-US" sz="1500">
                <a:solidFill>
                  <a:srgbClr val="000000"/>
                </a:solidFill>
                <a:latin typeface="Comic Sans"/>
                <a:ea typeface="Comic Sans"/>
                <a:cs typeface="Comic Sans"/>
                <a:sym typeface="Comic Sans"/>
              </a:rPr>
              <a:t>Depending on your desired outcomes, we will tailor the programme to achieve the best results for your group.</a:t>
            </a:r>
          </a:p>
          <a:p>
            <a:pPr algn="l" marL="323853" indent="-161927" lvl="1">
              <a:lnSpc>
                <a:spcPts val="2100"/>
              </a:lnSpc>
              <a:buAutoNum type="arabicPeriod" startAt="1"/>
            </a:pPr>
            <a:r>
              <a:rPr lang="en-US" sz="1500">
                <a:solidFill>
                  <a:srgbClr val="000000"/>
                </a:solidFill>
                <a:latin typeface="Comic Sans"/>
                <a:ea typeface="Comic Sans"/>
                <a:cs typeface="Comic Sans"/>
                <a:sym typeface="Comic Sans"/>
              </a:rPr>
              <a:t>Contact us for a quotation and to customise a package to your needs.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639104" y="7052057"/>
            <a:ext cx="9900153" cy="2311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60"/>
              </a:lnSpc>
            </a:pPr>
            <a:r>
              <a:rPr lang="en-US" sz="1400">
                <a:solidFill>
                  <a:srgbClr val="000000"/>
                </a:solidFill>
                <a:latin typeface="Comic Sans"/>
                <a:ea typeface="Comic Sans"/>
                <a:cs typeface="Comic Sans"/>
                <a:sym typeface="Comic Sans"/>
              </a:rPr>
              <a:t>Distance to Cherati</a:t>
            </a:r>
            <a:r>
              <a:rPr lang="en-US" sz="1400">
                <a:solidFill>
                  <a:srgbClr val="000000"/>
                </a:solidFill>
                <a:latin typeface="Comic Sans"/>
                <a:ea typeface="Comic Sans"/>
                <a:cs typeface="Comic Sans"/>
                <a:sym typeface="Comic Sans"/>
              </a:rPr>
              <a:t>ng Mosque: 1.3 km (≈15-minute walk, 3-minute drive)</a:t>
            </a:r>
          </a:p>
        </p:txBody>
      </p:sp>
      <p:sp>
        <p:nvSpPr>
          <p:cNvPr name="Freeform 18" id="18"/>
          <p:cNvSpPr/>
          <p:nvPr/>
        </p:nvSpPr>
        <p:spPr>
          <a:xfrm flipH="false" flipV="false" rot="0">
            <a:off x="2211209" y="152743"/>
            <a:ext cx="1188047" cy="833141"/>
          </a:xfrm>
          <a:custGeom>
            <a:avLst/>
            <a:gdLst/>
            <a:ahLst/>
            <a:cxnLst/>
            <a:rect r="r" b="b" t="t" l="l"/>
            <a:pathLst>
              <a:path h="833141" w="1188047">
                <a:moveTo>
                  <a:pt x="0" y="0"/>
                </a:moveTo>
                <a:lnTo>
                  <a:pt x="1188047" y="0"/>
                </a:lnTo>
                <a:lnTo>
                  <a:pt x="1188047" y="833141"/>
                </a:lnTo>
                <a:lnTo>
                  <a:pt x="0" y="833141"/>
                </a:lnTo>
                <a:lnTo>
                  <a:pt x="0" y="0"/>
                </a:lnTo>
                <a:close/>
              </a:path>
            </a:pathLst>
          </a:custGeom>
          <a:blipFill>
            <a:blip r:embed="rId17"/>
            <a:stretch>
              <a:fillRect l="-20339" t="-39879" r="-19279" b="-59214"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DAG10qkH44s</dc:identifier>
  <dcterms:modified xsi:type="dcterms:W3CDTF">2011-08-01T06:04:30Z</dcterms:modified>
  <cp:revision>1</cp:revision>
  <dc:title>Team Building Package Itinerary 2 Days 1 Nights</dc:title>
</cp:coreProperties>
</file>